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0" d="100"/>
          <a:sy n="60" d="100"/>
        </p:scale>
        <p:origin x="-4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en-GB"/>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GB"/>
          </a:p>
        </p:txBody>
      </p:sp>
      <p:sp>
        <p:nvSpPr>
          <p:cNvPr id="4" name="Espace réservé de la date 3"/>
          <p:cNvSpPr>
            <a:spLocks noGrp="1"/>
          </p:cNvSpPr>
          <p:nvPr>
            <p:ph type="dt" sz="half" idx="10"/>
          </p:nvPr>
        </p:nvSpPr>
        <p:spPr/>
        <p:txBody>
          <a:body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en-GB"/>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10"/>
          </p:nvPr>
        </p:nvSpPr>
        <p:spPr/>
        <p:txBody>
          <a:body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e la date 4"/>
          <p:cNvSpPr>
            <a:spLocks noGrp="1"/>
          </p:cNvSpPr>
          <p:nvPr>
            <p:ph type="dt" sz="half" idx="10"/>
          </p:nvPr>
        </p:nvSpPr>
        <p:spPr/>
        <p:txBody>
          <a:bodyPr/>
          <a:lstStyle/>
          <a:p>
            <a:fld id="{C7AFDE7F-2F1F-6540-8F57-8658C6999890}" type="datetimeFigureOut">
              <a:rPr lang="fr-FR" smtClean="0"/>
              <a:t>20/06/2013</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Espace réservé de la date 6"/>
          <p:cNvSpPr>
            <a:spLocks noGrp="1"/>
          </p:cNvSpPr>
          <p:nvPr>
            <p:ph type="dt" sz="half" idx="10"/>
          </p:nvPr>
        </p:nvSpPr>
        <p:spPr/>
        <p:txBody>
          <a:bodyPr/>
          <a:lstStyle/>
          <a:p>
            <a:fld id="{C7AFDE7F-2F1F-6540-8F57-8658C6999890}" type="datetimeFigureOut">
              <a:rPr lang="fr-FR" smtClean="0"/>
              <a:t>20/06/2013</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en-GB"/>
          </a:p>
        </p:txBody>
      </p:sp>
      <p:sp>
        <p:nvSpPr>
          <p:cNvPr id="3" name="Espace réservé de la date 2"/>
          <p:cNvSpPr>
            <a:spLocks noGrp="1"/>
          </p:cNvSpPr>
          <p:nvPr>
            <p:ph type="dt" sz="half" idx="10"/>
          </p:nvPr>
        </p:nvSpPr>
        <p:spPr/>
        <p:txBody>
          <a:bodyPr/>
          <a:lstStyle/>
          <a:p>
            <a:fld id="{C7AFDE7F-2F1F-6540-8F57-8658C6999890}" type="datetimeFigureOut">
              <a:rPr lang="fr-FR" smtClean="0"/>
              <a:t>20/06/2013</a:t>
            </a:fld>
            <a:endParaRPr lang="en-GB"/>
          </a:p>
        </p:txBody>
      </p:sp>
      <p:sp>
        <p:nvSpPr>
          <p:cNvPr id="4" name="Espace réservé du pied de page 3"/>
          <p:cNvSpPr>
            <a:spLocks noGrp="1"/>
          </p:cNvSpPr>
          <p:nvPr>
            <p:ph type="ftr" sz="quarter" idx="11"/>
          </p:nvPr>
        </p:nvSpPr>
        <p:spPr/>
        <p:txBody>
          <a:bodyPr/>
          <a:lstStyle/>
          <a:p>
            <a:endParaRPr lang="en-GB"/>
          </a:p>
        </p:txBody>
      </p:sp>
      <p:sp>
        <p:nvSpPr>
          <p:cNvPr id="5" name="Espace réservé du numéro de diapositive 4"/>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7AFDE7F-2F1F-6540-8F57-8658C6999890}" type="datetimeFigureOut">
              <a:rPr lang="fr-FR" smtClean="0"/>
              <a:t>20/06/2013</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7AFDE7F-2F1F-6540-8F57-8658C6999890}" type="datetimeFigureOut">
              <a:rPr lang="fr-FR" smtClean="0"/>
              <a:t>20/06/2013</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7AFDE7F-2F1F-6540-8F57-8658C6999890}" type="datetimeFigureOut">
              <a:rPr lang="fr-FR" smtClean="0"/>
              <a:t>20/06/2013</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31733261-1E16-5145-B8AA-BFA84D145DC2}" type="slidenum">
              <a:rPr lang="en-GB" smtClean="0"/>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en-GB"/>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FDE7F-2F1F-6540-8F57-8658C6999890}" type="datetimeFigureOut">
              <a:rPr lang="fr-FR" smtClean="0"/>
              <a:t>20/06/2013</a:t>
            </a:fld>
            <a:endParaRPr lang="en-GB"/>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733261-1E16-5145-B8AA-BFA84D145DC2}" type="slidenum">
              <a:rPr lang="en-GB" smtClean="0"/>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dirty="0" smtClean="0"/>
              <a:t>Alan </a:t>
            </a:r>
            <a:r>
              <a:rPr lang="en-GB" dirty="0" smtClean="0"/>
              <a:t>Gabriel</a:t>
            </a:r>
            <a:br>
              <a:rPr lang="en-GB" dirty="0" smtClean="0"/>
            </a:br>
            <a:endParaRPr lang="en-GB" dirty="0"/>
          </a:p>
        </p:txBody>
      </p:sp>
      <p:sp>
        <p:nvSpPr>
          <p:cNvPr id="3" name="Sous-titre 2"/>
          <p:cNvSpPr>
            <a:spLocks noGrp="1"/>
          </p:cNvSpPr>
          <p:nvPr>
            <p:ph type="subTitle" idx="1"/>
          </p:nvPr>
        </p:nvSpPr>
        <p:spPr/>
        <p:txBody>
          <a:bodyPr/>
          <a:lstStyle/>
          <a:p>
            <a:r>
              <a:rPr lang="en-GB" dirty="0" smtClean="0"/>
              <a:t>From </a:t>
            </a:r>
            <a:r>
              <a:rPr lang="en-GB" dirty="0" err="1" smtClean="0"/>
              <a:t>Verrière</a:t>
            </a:r>
            <a:r>
              <a:rPr lang="en-GB" dirty="0" smtClean="0"/>
              <a:t> to </a:t>
            </a:r>
            <a:r>
              <a:rPr lang="en-GB" dirty="0" err="1" smtClean="0"/>
              <a:t>Orsay</a:t>
            </a:r>
            <a:endParaRPr lang="en-GB" dirty="0" smtClean="0"/>
          </a:p>
          <a:p>
            <a:r>
              <a:rPr lang="en-GB" dirty="0" smtClean="0"/>
              <a:t>Director (from LPSP to IAS)</a:t>
            </a:r>
          </a:p>
          <a:p>
            <a:r>
              <a:rPr lang="en-GB" dirty="0" smtClean="0"/>
              <a:t>1985-1997</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14400"/>
          </a:xfrm>
        </p:spPr>
        <p:txBody>
          <a:bodyPr>
            <a:normAutofit/>
          </a:bodyPr>
          <a:lstStyle/>
          <a:p>
            <a:r>
              <a:rPr lang="en-GB" dirty="0" smtClean="0"/>
              <a:t>Before Allan…</a:t>
            </a:r>
            <a:endParaRPr lang="en-GB" dirty="0"/>
          </a:p>
        </p:txBody>
      </p:sp>
      <p:sp>
        <p:nvSpPr>
          <p:cNvPr id="3" name="Espace réservé du contenu 2"/>
          <p:cNvSpPr>
            <a:spLocks noGrp="1"/>
          </p:cNvSpPr>
          <p:nvPr>
            <p:ph idx="1"/>
          </p:nvPr>
        </p:nvSpPr>
        <p:spPr>
          <a:xfrm>
            <a:off x="228600" y="1143000"/>
            <a:ext cx="8229600" cy="5486400"/>
          </a:xfrm>
        </p:spPr>
        <p:txBody>
          <a:bodyPr>
            <a:normAutofit fontScale="47500" lnSpcReduction="20000"/>
          </a:bodyPr>
          <a:lstStyle/>
          <a:p>
            <a:r>
              <a:rPr lang="en-GB" sz="3789" dirty="0" smtClean="0"/>
              <a:t>Mars 1984 Jean-Pierre </a:t>
            </a:r>
            <a:r>
              <a:rPr lang="en-GB" sz="3789" dirty="0" err="1" smtClean="0"/>
              <a:t>Bibring</a:t>
            </a:r>
            <a:r>
              <a:rPr lang="en-GB" sz="3789" dirty="0" smtClean="0"/>
              <a:t> and Richard </a:t>
            </a:r>
            <a:r>
              <a:rPr lang="en-GB" sz="3789" dirty="0" err="1" smtClean="0"/>
              <a:t>Gispert</a:t>
            </a:r>
            <a:r>
              <a:rPr lang="en-GB" sz="3789" dirty="0" smtClean="0"/>
              <a:t> “invent” IAS and came to me with the IAS concept:</a:t>
            </a:r>
          </a:p>
          <a:p>
            <a:pPr lvl="1"/>
            <a:r>
              <a:rPr lang="en-GB" sz="3368" dirty="0" smtClean="0"/>
              <a:t> a integration and calibration national facility using the LURE sources for UV and X rays moving the test tank which was at ONERA, </a:t>
            </a:r>
            <a:r>
              <a:rPr lang="en-GB" sz="3368" dirty="0" err="1" smtClean="0"/>
              <a:t>Meudon</a:t>
            </a:r>
            <a:endParaRPr lang="en-GB" sz="3368" dirty="0" smtClean="0"/>
          </a:p>
          <a:p>
            <a:pPr lvl="1"/>
            <a:r>
              <a:rPr lang="en-GB" sz="3368" dirty="0" smtClean="0"/>
              <a:t>a new Institute integrated in the University with the technical teams serving new astronomy fields coming to space observations (inter-planetary and planetary science, long wavelengths from mid IR to </a:t>
            </a:r>
            <a:r>
              <a:rPr lang="en-GB" sz="3368" dirty="0" err="1" smtClean="0"/>
              <a:t>submillimeter</a:t>
            </a:r>
            <a:r>
              <a:rPr lang="en-GB" sz="3368" dirty="0" smtClean="0"/>
              <a:t>)</a:t>
            </a:r>
          </a:p>
          <a:p>
            <a:pPr lvl="1"/>
            <a:r>
              <a:rPr lang="en-GB" sz="3368" dirty="0" smtClean="0"/>
              <a:t> bringing two new teams from CSNSM (Jean-Pierre and Yves)  and ENS    </a:t>
            </a:r>
          </a:p>
          <a:p>
            <a:r>
              <a:rPr lang="en-GB" sz="3789" dirty="0" smtClean="0"/>
              <a:t>Mars 20 84, Michel Petit director INAG-TOAE creates a commission explore this idea-</a:t>
            </a:r>
          </a:p>
          <a:p>
            <a:pPr>
              <a:buNone/>
            </a:pPr>
            <a:r>
              <a:rPr lang="en-GB" sz="3789" dirty="0" smtClean="0"/>
              <a:t>L. </a:t>
            </a:r>
            <a:r>
              <a:rPr lang="en-GB" sz="3789" dirty="0" err="1" smtClean="0"/>
              <a:t>Abouaf</a:t>
            </a:r>
            <a:r>
              <a:rPr lang="en-GB" sz="3789" dirty="0" smtClean="0"/>
              <a:t>, H. </a:t>
            </a:r>
            <a:r>
              <a:rPr lang="en-GB" sz="3789" dirty="0" err="1" smtClean="0"/>
              <a:t>Bernas</a:t>
            </a:r>
            <a:r>
              <a:rPr lang="en-GB" sz="3789" dirty="0" smtClean="0"/>
              <a:t>, </a:t>
            </a:r>
            <a:r>
              <a:rPr lang="en-GB" sz="3789" dirty="0" err="1" smtClean="0"/>
              <a:t>Durup</a:t>
            </a:r>
            <a:r>
              <a:rPr lang="en-GB" sz="3789" dirty="0" smtClean="0"/>
              <a:t>, R. </a:t>
            </a:r>
            <a:r>
              <a:rPr lang="en-GB" sz="3789" dirty="0" err="1" smtClean="0"/>
              <a:t>Gispert</a:t>
            </a:r>
            <a:r>
              <a:rPr lang="en-GB" sz="3789" dirty="0" smtClean="0"/>
              <a:t>, J-L. </a:t>
            </a:r>
            <a:r>
              <a:rPr lang="en-GB" sz="3789" dirty="0" err="1" smtClean="0"/>
              <a:t>Lemaire</a:t>
            </a:r>
            <a:r>
              <a:rPr lang="en-GB" sz="3789" dirty="0" smtClean="0"/>
              <a:t>, P. Lena, R. </a:t>
            </a:r>
            <a:r>
              <a:rPr lang="en-GB" sz="3789" dirty="0" err="1" smtClean="0"/>
              <a:t>Pellat</a:t>
            </a:r>
            <a:r>
              <a:rPr lang="en-GB" sz="3789" dirty="0" smtClean="0"/>
              <a:t>, J-L. Puget (Pt)</a:t>
            </a:r>
          </a:p>
          <a:p>
            <a:pPr>
              <a:buNone/>
            </a:pPr>
            <a:r>
              <a:rPr lang="en-GB" sz="3789" dirty="0" smtClean="0"/>
              <a:t>he also asks Alain </a:t>
            </a:r>
            <a:r>
              <a:rPr lang="en-GB" sz="3789" dirty="0" err="1" smtClean="0"/>
              <a:t>Souflot</a:t>
            </a:r>
            <a:r>
              <a:rPr lang="en-GB" sz="3789" dirty="0" smtClean="0"/>
              <a:t> to carry  technical study</a:t>
            </a:r>
          </a:p>
          <a:p>
            <a:r>
              <a:rPr lang="en-GB" sz="3789" dirty="0" smtClean="0"/>
              <a:t>the next INAG-INSU </a:t>
            </a:r>
            <a:r>
              <a:rPr lang="en-GB" sz="3789" dirty="0" err="1" smtClean="0"/>
              <a:t>directorAndré</a:t>
            </a:r>
            <a:r>
              <a:rPr lang="en-GB" sz="3789" dirty="0" smtClean="0"/>
              <a:t> </a:t>
            </a:r>
            <a:r>
              <a:rPr lang="en-GB" sz="3789" dirty="0" err="1" smtClean="0"/>
              <a:t>Berroir</a:t>
            </a:r>
            <a:r>
              <a:rPr lang="en-GB" sz="3789" dirty="0" smtClean="0"/>
              <a:t> also supported strongly  the project  </a:t>
            </a:r>
          </a:p>
          <a:p>
            <a:r>
              <a:rPr lang="en-GB" sz="3789" dirty="0" smtClean="0"/>
              <a:t>CNRS, CNES, Paris XI discussions</a:t>
            </a:r>
          </a:p>
          <a:p>
            <a:pPr>
              <a:buNone/>
            </a:pPr>
            <a:r>
              <a:rPr lang="en-GB" sz="3789" dirty="0" smtClean="0"/>
              <a:t>René </a:t>
            </a:r>
            <a:r>
              <a:rPr lang="en-GB" sz="3789" dirty="0" err="1" smtClean="0"/>
              <a:t>Pellat</a:t>
            </a:r>
            <a:r>
              <a:rPr lang="en-GB" sz="3789" dirty="0" smtClean="0"/>
              <a:t> </a:t>
            </a:r>
            <a:r>
              <a:rPr lang="en-GB" sz="3368" dirty="0" smtClean="0"/>
              <a:t>Pt section 18</a:t>
            </a:r>
            <a:r>
              <a:rPr lang="en-GB" sz="3789" dirty="0" smtClean="0"/>
              <a:t>, Hubert </a:t>
            </a:r>
            <a:r>
              <a:rPr lang="en-GB" sz="3789" dirty="0" err="1" smtClean="0"/>
              <a:t>Coudane</a:t>
            </a:r>
            <a:r>
              <a:rPr lang="en-GB" sz="3789" dirty="0" smtClean="0"/>
              <a:t> </a:t>
            </a:r>
            <a:r>
              <a:rPr lang="en-GB" sz="3368" dirty="0" smtClean="0"/>
              <a:t>Pt Paris XI</a:t>
            </a:r>
            <a:r>
              <a:rPr lang="en-GB" sz="3789" dirty="0" smtClean="0"/>
              <a:t>, Jacques-Louis Lions </a:t>
            </a:r>
            <a:r>
              <a:rPr lang="en-GB" sz="3368" dirty="0" smtClean="0"/>
              <a:t>Pt  CNES</a:t>
            </a:r>
            <a:endParaRPr lang="en-GB" sz="3789" dirty="0" smtClean="0"/>
          </a:p>
          <a:p>
            <a:pPr>
              <a:buNone/>
            </a:pPr>
            <a:r>
              <a:rPr lang="en-GB" sz="3789" dirty="0" smtClean="0"/>
              <a:t>Hubert </a:t>
            </a:r>
            <a:r>
              <a:rPr lang="en-GB" sz="3789" dirty="0" err="1" smtClean="0"/>
              <a:t>Curien</a:t>
            </a:r>
            <a:r>
              <a:rPr lang="en-GB" sz="3789" dirty="0" smtClean="0"/>
              <a:t> </a:t>
            </a:r>
            <a:r>
              <a:rPr lang="en-GB" sz="3789" dirty="0" err="1" smtClean="0"/>
              <a:t>Ministre</a:t>
            </a:r>
            <a:r>
              <a:rPr lang="en-GB" sz="3789" dirty="0" smtClean="0"/>
              <a:t> de la </a:t>
            </a:r>
            <a:r>
              <a:rPr lang="en-GB" sz="3789" dirty="0" err="1" smtClean="0"/>
              <a:t>recherche</a:t>
            </a:r>
            <a:r>
              <a:rPr lang="en-GB" sz="3789" dirty="0" smtClean="0"/>
              <a:t> et de </a:t>
            </a:r>
            <a:r>
              <a:rPr lang="en-GB" sz="3789" dirty="0" err="1" smtClean="0"/>
              <a:t>l’ES</a:t>
            </a:r>
            <a:endParaRPr lang="en-GB" sz="3789" dirty="0" smtClean="0"/>
          </a:p>
          <a:p>
            <a:r>
              <a:rPr lang="en-GB" sz="3789" dirty="0" smtClean="0"/>
              <a:t>this leads to an “inter-</a:t>
            </a:r>
            <a:r>
              <a:rPr lang="en-GB" sz="3789" dirty="0" err="1" smtClean="0"/>
              <a:t>ministérielle</a:t>
            </a:r>
            <a:r>
              <a:rPr lang="en-GB" sz="3789" dirty="0" smtClean="0"/>
              <a:t>” in June 85 giving the green light for IAS</a:t>
            </a:r>
          </a:p>
          <a:p>
            <a:pPr>
              <a:buNone/>
            </a:pPr>
            <a:r>
              <a:rPr lang="en-GB" sz="2800" dirty="0" smtClean="0"/>
              <a:t> </a:t>
            </a:r>
          </a:p>
          <a:p>
            <a:pPr>
              <a:buNone/>
            </a:pPr>
            <a:r>
              <a:rPr lang="en-GB" sz="28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Allan comes in…</a:t>
            </a:r>
            <a:endParaRPr lang="en-GB" dirty="0"/>
          </a:p>
        </p:txBody>
      </p:sp>
      <p:sp>
        <p:nvSpPr>
          <p:cNvPr id="3" name="Espace réservé du contenu 2"/>
          <p:cNvSpPr>
            <a:spLocks noGrp="1"/>
          </p:cNvSpPr>
          <p:nvPr>
            <p:ph idx="1"/>
          </p:nvPr>
        </p:nvSpPr>
        <p:spPr/>
        <p:txBody>
          <a:bodyPr>
            <a:normAutofit fontScale="85000" lnSpcReduction="10000"/>
          </a:bodyPr>
          <a:lstStyle/>
          <a:p>
            <a:r>
              <a:rPr lang="en-GB" dirty="0" smtClean="0"/>
              <a:t>Roger Bonnet leaves LPSP to become Scientific Director at ESA in 1983 </a:t>
            </a:r>
          </a:p>
          <a:p>
            <a:r>
              <a:rPr lang="en-GB" dirty="0" smtClean="0"/>
              <a:t>Philippe </a:t>
            </a:r>
            <a:r>
              <a:rPr lang="en-GB" dirty="0" err="1" smtClean="0"/>
              <a:t>Lemaire</a:t>
            </a:r>
            <a:r>
              <a:rPr lang="en-GB" dirty="0" smtClean="0"/>
              <a:t> takes position as  interim director</a:t>
            </a:r>
          </a:p>
          <a:p>
            <a:r>
              <a:rPr lang="en-GB" dirty="0" smtClean="0"/>
              <a:t>October 1985 Allan is candidate to become director of LPSP and of the future IAS  </a:t>
            </a:r>
          </a:p>
          <a:p>
            <a:r>
              <a:rPr lang="en-GB" dirty="0" smtClean="0"/>
              <a:t>he is nominated in October and takes his function in January 86, Richard </a:t>
            </a:r>
            <a:r>
              <a:rPr lang="en-GB" dirty="0" err="1" smtClean="0"/>
              <a:t>Gispert</a:t>
            </a:r>
            <a:r>
              <a:rPr lang="en-GB" dirty="0" smtClean="0"/>
              <a:t> is deputy director</a:t>
            </a:r>
          </a:p>
          <a:p>
            <a:r>
              <a:rPr lang="en-GB" dirty="0"/>
              <a:t>a</a:t>
            </a:r>
            <a:r>
              <a:rPr lang="en-GB" dirty="0" smtClean="0"/>
              <a:t>t that time IAS is decided </a:t>
            </a:r>
          </a:p>
          <a:p>
            <a:r>
              <a:rPr lang="en-GB" dirty="0" smtClean="0"/>
              <a:t>there are in LPSP: 18 scientists,  65 ITA, 1 PhD student</a:t>
            </a:r>
          </a:p>
          <a:p>
            <a:r>
              <a:rPr lang="en-GB" dirty="0" smtClean="0"/>
              <a:t>LPSP </a:t>
            </a:r>
          </a:p>
          <a:p>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LPSP 86-89 plans and construction </a:t>
            </a:r>
            <a:endParaRPr lang="en-GB" dirty="0"/>
          </a:p>
        </p:txBody>
      </p:sp>
      <p:sp>
        <p:nvSpPr>
          <p:cNvPr id="3" name="Espace réservé du contenu 2"/>
          <p:cNvSpPr>
            <a:spLocks noGrp="1"/>
          </p:cNvSpPr>
          <p:nvPr>
            <p:ph idx="1"/>
          </p:nvPr>
        </p:nvSpPr>
        <p:spPr/>
        <p:txBody>
          <a:bodyPr>
            <a:normAutofit fontScale="77500" lnSpcReduction="20000"/>
          </a:bodyPr>
          <a:lstStyle/>
          <a:p>
            <a:r>
              <a:rPr lang="en-GB" dirty="0" smtClean="0"/>
              <a:t>detailed plans (CNRS architect) Allan, Richard and Philippe </a:t>
            </a:r>
            <a:r>
              <a:rPr lang="en-GB" dirty="0" err="1" smtClean="0"/>
              <a:t>Salvetat</a:t>
            </a:r>
            <a:r>
              <a:rPr lang="en-GB" dirty="0" smtClean="0"/>
              <a:t> do the design of the two buildings</a:t>
            </a:r>
          </a:p>
          <a:p>
            <a:r>
              <a:rPr lang="en-GB" dirty="0" smtClean="0"/>
              <a:t>A small group is a </a:t>
            </a:r>
            <a:r>
              <a:rPr lang="en-GB" dirty="0" err="1" smtClean="0"/>
              <a:t>prefiguration</a:t>
            </a:r>
            <a:r>
              <a:rPr lang="en-GB" dirty="0" smtClean="0"/>
              <a:t> of IAS </a:t>
            </a:r>
            <a:r>
              <a:rPr lang="en-GB" dirty="0" err="1" smtClean="0"/>
              <a:t>wity</a:t>
            </a:r>
            <a:r>
              <a:rPr lang="en-GB" dirty="0" smtClean="0"/>
              <a:t>  </a:t>
            </a:r>
            <a:r>
              <a:rPr lang="en-GB" dirty="0" err="1" smtClean="0"/>
              <a:t>afew</a:t>
            </a:r>
            <a:r>
              <a:rPr lang="en-GB" dirty="0" smtClean="0"/>
              <a:t> offices in the building 105    </a:t>
            </a:r>
          </a:p>
          <a:p>
            <a:r>
              <a:rPr lang="en-GB" dirty="0" smtClean="0"/>
              <a:t>April 89 Allan create the “</a:t>
            </a:r>
            <a:r>
              <a:rPr lang="en-GB" dirty="0" err="1" smtClean="0"/>
              <a:t>Groupe</a:t>
            </a:r>
            <a:r>
              <a:rPr lang="en-GB" dirty="0" smtClean="0"/>
              <a:t> </a:t>
            </a:r>
            <a:r>
              <a:rPr lang="en-GB" dirty="0" err="1" smtClean="0"/>
              <a:t>Orsay</a:t>
            </a:r>
            <a:r>
              <a:rPr lang="en-GB" dirty="0" smtClean="0"/>
              <a:t>” to manage the construction</a:t>
            </a:r>
          </a:p>
          <a:p>
            <a:pPr lvl="1"/>
            <a:r>
              <a:rPr lang="en-GB" dirty="0" smtClean="0"/>
              <a:t>Allan Pt, Richard deputy, J.P. </a:t>
            </a:r>
            <a:r>
              <a:rPr lang="en-GB" dirty="0" err="1" smtClean="0"/>
              <a:t>Bibring</a:t>
            </a:r>
            <a:r>
              <a:rPr lang="en-GB" dirty="0" smtClean="0"/>
              <a:t> (solar system team), P. </a:t>
            </a:r>
            <a:r>
              <a:rPr lang="en-GB" dirty="0" err="1" smtClean="0"/>
              <a:t>Lemaire</a:t>
            </a:r>
            <a:r>
              <a:rPr lang="en-GB" dirty="0" smtClean="0"/>
              <a:t>, J.C. Vial (solar-stellar physics team), J.L. P. (</a:t>
            </a:r>
            <a:r>
              <a:rPr lang="en-GB" dirty="0"/>
              <a:t>g</a:t>
            </a:r>
            <a:r>
              <a:rPr lang="en-GB" dirty="0" smtClean="0"/>
              <a:t>alaxies physics)</a:t>
            </a:r>
          </a:p>
          <a:p>
            <a:pPr lvl="1"/>
            <a:r>
              <a:rPr lang="en-GB" dirty="0" smtClean="0"/>
              <a:t>S. </a:t>
            </a:r>
            <a:r>
              <a:rPr lang="en-GB" dirty="0" err="1" smtClean="0"/>
              <a:t>Cazes</a:t>
            </a:r>
            <a:r>
              <a:rPr lang="en-GB" dirty="0" smtClean="0"/>
              <a:t>, J. </a:t>
            </a:r>
            <a:r>
              <a:rPr lang="en-GB" dirty="0" err="1" smtClean="0"/>
              <a:t>Charra</a:t>
            </a:r>
            <a:r>
              <a:rPr lang="en-GB" dirty="0" smtClean="0"/>
              <a:t>, G. </a:t>
            </a:r>
            <a:r>
              <a:rPr lang="en-GB" dirty="0" err="1" smtClean="0"/>
              <a:t>Guyot</a:t>
            </a:r>
            <a:r>
              <a:rPr lang="en-GB" dirty="0" smtClean="0"/>
              <a:t>, P. </a:t>
            </a:r>
            <a:r>
              <a:rPr lang="en-GB" dirty="0" err="1" smtClean="0"/>
              <a:t>Boutry</a:t>
            </a:r>
            <a:r>
              <a:rPr lang="en-GB" dirty="0" smtClean="0"/>
              <a:t>) technical team)</a:t>
            </a:r>
          </a:p>
          <a:p>
            <a:pPr lvl="1"/>
            <a:r>
              <a:rPr lang="en-GB" dirty="0" smtClean="0"/>
              <a:t>Calibration facility P. </a:t>
            </a:r>
            <a:r>
              <a:rPr lang="en-GB" dirty="0" err="1" smtClean="0"/>
              <a:t>Salvetat</a:t>
            </a:r>
            <a:endParaRPr lang="en-GB" dirty="0" smtClean="0"/>
          </a:p>
          <a:p>
            <a:r>
              <a:rPr lang="en-GB" dirty="0" smtClean="0"/>
              <a:t>the construction of the first building starts </a:t>
            </a:r>
          </a:p>
          <a:p>
            <a:pPr>
              <a:buNone/>
            </a:pPr>
            <a:r>
              <a:rPr lang="en-GB" dirty="0" smtClean="0"/>
              <a:t>      </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524000"/>
          </a:xfrm>
        </p:spPr>
        <p:txBody>
          <a:bodyPr>
            <a:normAutofit fontScale="90000"/>
          </a:bodyPr>
          <a:lstStyle/>
          <a:p>
            <a:r>
              <a:rPr lang="en-GB" dirty="0" smtClean="0"/>
              <a:t>IAS is formally created</a:t>
            </a:r>
            <a:br>
              <a:rPr lang="en-GB" dirty="0" smtClean="0"/>
            </a:br>
            <a:r>
              <a:rPr lang="en-GB" dirty="0" smtClean="0"/>
              <a:t>Allan director of IAS </a:t>
            </a:r>
            <a:br>
              <a:rPr lang="en-GB" dirty="0" smtClean="0"/>
            </a:br>
            <a:r>
              <a:rPr lang="en-GB" dirty="0" smtClean="0"/>
              <a:t> </a:t>
            </a:r>
            <a:r>
              <a:rPr lang="en-GB" sz="3111" dirty="0" smtClean="0"/>
              <a:t>1</a:t>
            </a:r>
            <a:r>
              <a:rPr lang="en-GB" sz="3111" baseline="30000" dirty="0" smtClean="0"/>
              <a:t>st</a:t>
            </a:r>
            <a:r>
              <a:rPr lang="en-GB" sz="3111" dirty="0" smtClean="0"/>
              <a:t> term 1990-1993: spilt between </a:t>
            </a:r>
            <a:r>
              <a:rPr lang="en-GB" sz="3111" dirty="0" err="1" smtClean="0"/>
              <a:t>Verrière</a:t>
            </a:r>
            <a:r>
              <a:rPr lang="en-GB" sz="3111" dirty="0" smtClean="0"/>
              <a:t> and </a:t>
            </a:r>
            <a:r>
              <a:rPr lang="en-GB" sz="3111" dirty="0" err="1" smtClean="0"/>
              <a:t>Orsay</a:t>
            </a:r>
            <a:r>
              <a:rPr lang="en-GB" sz="3111" dirty="0" smtClean="0"/>
              <a:t>:</a:t>
            </a:r>
            <a:r>
              <a:rPr lang="en-GB" dirty="0" smtClean="0"/>
              <a:t/>
            </a:r>
            <a:br>
              <a:rPr lang="en-GB" dirty="0" smtClean="0"/>
            </a:br>
            <a:endParaRPr lang="en-GB" dirty="0"/>
          </a:p>
        </p:txBody>
      </p:sp>
      <p:sp>
        <p:nvSpPr>
          <p:cNvPr id="3" name="Espace réservé du contenu 2"/>
          <p:cNvSpPr>
            <a:spLocks noGrp="1"/>
          </p:cNvSpPr>
          <p:nvPr>
            <p:ph idx="1"/>
          </p:nvPr>
        </p:nvSpPr>
        <p:spPr>
          <a:xfrm>
            <a:off x="457200" y="1981200"/>
            <a:ext cx="8229600" cy="5135563"/>
          </a:xfrm>
        </p:spPr>
        <p:txBody>
          <a:bodyPr>
            <a:normAutofit fontScale="70000" lnSpcReduction="20000"/>
          </a:bodyPr>
          <a:lstStyle/>
          <a:p>
            <a:r>
              <a:rPr lang="en-GB" dirty="0" smtClean="0"/>
              <a:t>1</a:t>
            </a:r>
            <a:r>
              <a:rPr lang="en-GB" baseline="30000" dirty="0" smtClean="0"/>
              <a:t>st</a:t>
            </a:r>
            <a:r>
              <a:rPr lang="en-GB" dirty="0" smtClean="0"/>
              <a:t> January 1990, “LPSP is dead, long life to IAS” Allan is now director of IAS</a:t>
            </a:r>
          </a:p>
          <a:p>
            <a:r>
              <a:rPr lang="fr-FR" dirty="0"/>
              <a:t>« L’IAS a vocation à développer et/ou exploiter des expériences en astrophysique et plus particulièrement celles qui utilisent des porteurs spatiaux. Dans la mesure de ses moyens et quand les techniques qu’il possède leur seront adaptées, il pourra étendre ses activités à d’autres parties des sciences de l’Univers. L’IAS a aussi la vocation d’assurer des tâches </a:t>
            </a:r>
            <a:r>
              <a:rPr lang="fr-FR" dirty="0" smtClean="0"/>
              <a:t>d’enseignement. L’IAS </a:t>
            </a:r>
            <a:r>
              <a:rPr lang="fr-FR" dirty="0"/>
              <a:t>gère une Station d’Etalonnage, à vocation nationale, des expériences spatiales »</a:t>
            </a:r>
            <a:r>
              <a:rPr lang="fr-FR" dirty="0" smtClean="0"/>
              <a:t>.</a:t>
            </a:r>
            <a:endParaRPr lang="en-GB" dirty="0" smtClean="0"/>
          </a:p>
          <a:p>
            <a:r>
              <a:rPr lang="en-GB" dirty="0" smtClean="0"/>
              <a:t>30 scientists with the new teams`</a:t>
            </a:r>
          </a:p>
          <a:p>
            <a:r>
              <a:rPr lang="en-GB" dirty="0" smtClean="0"/>
              <a:t>April 90 the calibration facility building is finished </a:t>
            </a:r>
          </a:p>
          <a:p>
            <a:r>
              <a:rPr lang="en-GB" dirty="0" smtClean="0"/>
              <a:t>the </a:t>
            </a:r>
            <a:r>
              <a:rPr lang="en-GB" dirty="0" err="1" smtClean="0"/>
              <a:t>Meudon</a:t>
            </a:r>
            <a:r>
              <a:rPr lang="en-GB" dirty="0" smtClean="0"/>
              <a:t> </a:t>
            </a:r>
            <a:r>
              <a:rPr lang="en-GB" dirty="0" err="1" smtClean="0"/>
              <a:t>Onera</a:t>
            </a:r>
            <a:r>
              <a:rPr lang="en-GB" dirty="0" smtClean="0"/>
              <a:t> and </a:t>
            </a:r>
            <a:r>
              <a:rPr lang="en-GB" dirty="0" err="1" smtClean="0"/>
              <a:t>Orsay</a:t>
            </a:r>
            <a:r>
              <a:rPr lang="en-GB" dirty="0" smtClean="0"/>
              <a:t> team moves into the new building </a:t>
            </a:r>
          </a:p>
          <a:p>
            <a:pPr>
              <a:buNone/>
            </a:pPr>
            <a:r>
              <a:rPr lang="en-GB" dirty="0" smtClean="0"/>
              <a:t> </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62000"/>
          </a:xfrm>
        </p:spPr>
        <p:txBody>
          <a:bodyPr/>
          <a:lstStyle/>
          <a:p>
            <a:r>
              <a:rPr lang="en-GB" dirty="0" smtClean="0"/>
              <a:t>IAS in </a:t>
            </a:r>
            <a:r>
              <a:rPr lang="en-GB" dirty="0" err="1" smtClean="0"/>
              <a:t>Orsay</a:t>
            </a:r>
            <a:endParaRPr lang="en-GB" dirty="0"/>
          </a:p>
        </p:txBody>
      </p:sp>
      <p:sp>
        <p:nvSpPr>
          <p:cNvPr id="3" name="Espace réservé du contenu 2"/>
          <p:cNvSpPr>
            <a:spLocks noGrp="1"/>
          </p:cNvSpPr>
          <p:nvPr>
            <p:ph idx="1"/>
          </p:nvPr>
        </p:nvSpPr>
        <p:spPr>
          <a:xfrm>
            <a:off x="457200" y="1066800"/>
            <a:ext cx="8229600" cy="5059363"/>
          </a:xfrm>
        </p:spPr>
        <p:txBody>
          <a:bodyPr>
            <a:normAutofit fontScale="92500" lnSpcReduction="20000"/>
          </a:bodyPr>
          <a:lstStyle/>
          <a:p>
            <a:r>
              <a:rPr lang="en-GB" dirty="0" smtClean="0"/>
              <a:t>the institute building is “almost </a:t>
            </a:r>
            <a:r>
              <a:rPr lang="en-GB" dirty="0" err="1" smtClean="0"/>
              <a:t>completed”in</a:t>
            </a:r>
            <a:r>
              <a:rPr lang="en-GB" dirty="0" smtClean="0"/>
              <a:t> April 1992 (plans were end of 1991, not so bad !) </a:t>
            </a:r>
          </a:p>
          <a:p>
            <a:r>
              <a:rPr lang="en-GB" dirty="0" smtClean="0"/>
              <a:t>everybody moved in May 9</a:t>
            </a:r>
            <a:r>
              <a:rPr lang="en-GB" baseline="30000" dirty="0" smtClean="0"/>
              <a:t>th</a:t>
            </a:r>
            <a:r>
              <a:rPr lang="en-GB" dirty="0" smtClean="0"/>
              <a:t> 1992</a:t>
            </a:r>
          </a:p>
          <a:p>
            <a:r>
              <a:rPr lang="en-GB" dirty="0" smtClean="0"/>
              <a:t>the funding was not enough to cover the full </a:t>
            </a:r>
            <a:r>
              <a:rPr lang="en-GB" dirty="0" err="1" smtClean="0"/>
              <a:t>buiding</a:t>
            </a:r>
            <a:r>
              <a:rPr lang="en-GB" dirty="0" smtClean="0"/>
              <a:t> as designed (the 3</a:t>
            </a:r>
            <a:r>
              <a:rPr lang="en-GB" baseline="30000" dirty="0" smtClean="0"/>
              <a:t>rd</a:t>
            </a:r>
            <a:r>
              <a:rPr lang="en-GB" dirty="0" smtClean="0"/>
              <a:t> floor was not built)</a:t>
            </a:r>
          </a:p>
          <a:p>
            <a:r>
              <a:rPr lang="en-GB" dirty="0" smtClean="0"/>
              <a:t>science was on going at increasing speed and number of people</a:t>
            </a:r>
          </a:p>
          <a:p>
            <a:r>
              <a:rPr lang="en-GB" dirty="0" smtClean="0"/>
              <a:t>Allan started immediately requesting funds from the “</a:t>
            </a:r>
            <a:r>
              <a:rPr lang="en-GB" dirty="0" err="1" smtClean="0"/>
              <a:t>collectivité</a:t>
            </a:r>
            <a:r>
              <a:rPr lang="en-GB" dirty="0" smtClean="0"/>
              <a:t> locales” to built the 3</a:t>
            </a:r>
            <a:r>
              <a:rPr lang="en-GB" baseline="30000" dirty="0" smtClean="0"/>
              <a:t>rd</a:t>
            </a:r>
            <a:r>
              <a:rPr lang="en-GB" dirty="0" smtClean="0"/>
              <a:t> floor… and he got it !!</a:t>
            </a:r>
          </a:p>
          <a:p>
            <a:r>
              <a:rPr lang="en-GB" dirty="0" smtClean="0"/>
              <a:t>ISO, SOHO,    </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274638"/>
            <a:ext cx="8534400" cy="1143000"/>
          </a:xfrm>
        </p:spPr>
        <p:txBody>
          <a:bodyPr>
            <a:noAutofit/>
          </a:bodyPr>
          <a:lstStyle/>
          <a:p>
            <a:r>
              <a:rPr lang="en-GB" sz="3600" dirty="0" smtClean="0"/>
              <a:t>use of the calibration and operation facilities</a:t>
            </a:r>
            <a:br>
              <a:rPr lang="en-GB" sz="3600" dirty="0" smtClean="0"/>
            </a:br>
            <a:r>
              <a:rPr lang="en-GB" sz="3600" dirty="0" smtClean="0"/>
              <a:t>1990-1997 and beyond…</a:t>
            </a:r>
            <a:endParaRPr lang="en-GB" sz="3600" dirty="0"/>
          </a:p>
        </p:txBody>
      </p:sp>
      <p:sp>
        <p:nvSpPr>
          <p:cNvPr id="3" name="Espace réservé du contenu 2"/>
          <p:cNvSpPr>
            <a:spLocks noGrp="1"/>
          </p:cNvSpPr>
          <p:nvPr>
            <p:ph idx="1"/>
          </p:nvPr>
        </p:nvSpPr>
        <p:spPr/>
        <p:txBody>
          <a:bodyPr>
            <a:normAutofit fontScale="70000" lnSpcReduction="20000"/>
          </a:bodyPr>
          <a:lstStyle/>
          <a:p>
            <a:r>
              <a:rPr lang="en-GB" dirty="0" smtClean="0"/>
              <a:t>3 major ESA observatories instruments were calibrated in </a:t>
            </a:r>
            <a:r>
              <a:rPr lang="en-GB" dirty="0" err="1" smtClean="0"/>
              <a:t>Orsay</a:t>
            </a:r>
            <a:r>
              <a:rPr lang="en-GB" dirty="0" smtClean="0"/>
              <a:t> </a:t>
            </a:r>
          </a:p>
          <a:p>
            <a:r>
              <a:rPr lang="en-GB" dirty="0" smtClean="0"/>
              <a:t>ISOCAM is calibrated in </a:t>
            </a:r>
            <a:r>
              <a:rPr lang="en-GB" dirty="0" err="1" smtClean="0"/>
              <a:t>Orsay</a:t>
            </a:r>
            <a:r>
              <a:rPr lang="en-GB" dirty="0" smtClean="0"/>
              <a:t> but did not use the LURE beams (launched 1995)</a:t>
            </a:r>
          </a:p>
          <a:p>
            <a:r>
              <a:rPr lang="en-GB" dirty="0" smtClean="0"/>
              <a:t>the first two cornerstones of Horizon 2000:</a:t>
            </a:r>
          </a:p>
          <a:p>
            <a:r>
              <a:rPr lang="en-GB" dirty="0" smtClean="0"/>
              <a:t>SOHO will use intensively the UV URES beams (</a:t>
            </a:r>
            <a:r>
              <a:rPr lang="en-GB" dirty="0" err="1" smtClean="0"/>
              <a:t>lanched</a:t>
            </a:r>
            <a:r>
              <a:rPr lang="en-GB" dirty="0" smtClean="0"/>
              <a:t> Dec 1995)  </a:t>
            </a:r>
          </a:p>
          <a:p>
            <a:r>
              <a:rPr lang="en-GB" dirty="0" smtClean="0"/>
              <a:t>XMM later used the X ray beams especially to calibrate the spectral response (launched December 1999)</a:t>
            </a:r>
          </a:p>
          <a:p>
            <a:r>
              <a:rPr lang="en-GB" dirty="0" smtClean="0"/>
              <a:t>OMEGA-MARS express (launched 2003) +several planetary experiments were also calibrated in </a:t>
            </a:r>
            <a:r>
              <a:rPr lang="en-GB" dirty="0" err="1" smtClean="0"/>
              <a:t>Orsay</a:t>
            </a:r>
            <a:endParaRPr lang="en-GB" dirty="0" smtClean="0"/>
          </a:p>
          <a:p>
            <a:r>
              <a:rPr lang="en-GB" dirty="0" smtClean="0"/>
              <a:t>during this period we also initiated Planck and COROT </a:t>
            </a:r>
            <a:r>
              <a:rPr lang="en-GB" dirty="0" err="1" smtClean="0"/>
              <a:t>resônding</a:t>
            </a:r>
            <a:r>
              <a:rPr lang="en-GB" dirty="0" smtClean="0"/>
              <a:t> to the CNES AO for small missions and the ESA AO for M3  </a:t>
            </a:r>
          </a:p>
          <a:p>
            <a:pPr>
              <a:buNone/>
            </a:pPr>
            <a:r>
              <a:rPr lang="en-GB" dirty="0" smtClean="0"/>
              <a:t> </a:t>
            </a:r>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2162"/>
          </a:xfrm>
        </p:spPr>
        <p:txBody>
          <a:bodyPr>
            <a:normAutofit fontScale="90000"/>
          </a:bodyPr>
          <a:lstStyle/>
          <a:p>
            <a:r>
              <a:rPr lang="en-GB" sz="3600" dirty="0" smtClean="0"/>
              <a:t>1994-1997 Allan’s </a:t>
            </a:r>
            <a:r>
              <a:rPr lang="en-GB" sz="3600" dirty="0" err="1" smtClean="0"/>
              <a:t>durector</a:t>
            </a:r>
            <a:r>
              <a:rPr lang="en-GB" sz="3600" dirty="0" smtClean="0"/>
              <a:t> second term</a:t>
            </a:r>
            <a:br>
              <a:rPr lang="en-GB" sz="3600" dirty="0" smtClean="0"/>
            </a:br>
            <a:r>
              <a:rPr lang="en-GB" sz="3600" dirty="0" smtClean="0"/>
              <a:t>IAS grows…</a:t>
            </a:r>
            <a:endParaRPr lang="en-GB" sz="3600" dirty="0"/>
          </a:p>
        </p:txBody>
      </p:sp>
      <p:sp>
        <p:nvSpPr>
          <p:cNvPr id="3" name="Espace réservé du contenu 2"/>
          <p:cNvSpPr>
            <a:spLocks noGrp="1"/>
          </p:cNvSpPr>
          <p:nvPr>
            <p:ph idx="1"/>
          </p:nvPr>
        </p:nvSpPr>
        <p:spPr>
          <a:xfrm>
            <a:off x="457200" y="1295400"/>
            <a:ext cx="8229600" cy="4525963"/>
          </a:xfrm>
        </p:spPr>
        <p:txBody>
          <a:bodyPr/>
          <a:lstStyle/>
          <a:p>
            <a:r>
              <a:rPr lang="en-GB" dirty="0" smtClean="0"/>
              <a:t>construction of the 3</a:t>
            </a:r>
            <a:r>
              <a:rPr lang="en-GB" baseline="30000" dirty="0" smtClean="0"/>
              <a:t>rd</a:t>
            </a:r>
            <a:r>
              <a:rPr lang="en-GB" dirty="0" smtClean="0"/>
              <a:t> floor of the institute</a:t>
            </a:r>
          </a:p>
          <a:p>
            <a:r>
              <a:rPr lang="en-GB" dirty="0" smtClean="0"/>
              <a:t>fast increase of the number of scientists (CNRS and university professors), students, post docs</a:t>
            </a:r>
          </a:p>
          <a:p>
            <a:r>
              <a:rPr lang="en-GB" dirty="0" smtClean="0"/>
              <a:t>teaching: DEA and DESS (astronomy et techniques </a:t>
            </a:r>
            <a:r>
              <a:rPr lang="en-GB" dirty="0" err="1" smtClean="0"/>
              <a:t>spatiales</a:t>
            </a:r>
            <a:endParaRPr lang="en-GB" dirty="0" smtClean="0"/>
          </a:p>
          <a:p>
            <a:r>
              <a:rPr lang="en-GB" dirty="0" smtClean="0"/>
              <a:t>  </a:t>
            </a:r>
          </a:p>
          <a:p>
            <a:endParaRPr lang="en-GB"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410</TotalTime>
  <Words>682</Words>
  <Application>Microsoft Office PowerPoint</Application>
  <PresentationFormat>Affichage à l'écran (4:3)</PresentationFormat>
  <Paragraphs>64</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Alan Gabriel </vt:lpstr>
      <vt:lpstr>Before Allan…</vt:lpstr>
      <vt:lpstr>Allan comes in…</vt:lpstr>
      <vt:lpstr>LPSP 86-89 plans and construction </vt:lpstr>
      <vt:lpstr>IAS is formally created Allan director of IAS   1st term 1990-1993: spilt between Verrière and Orsay: </vt:lpstr>
      <vt:lpstr>IAS in Orsay</vt:lpstr>
      <vt:lpstr>use of the calibration and operation facilities 1990-1997 and beyond…</vt:lpstr>
      <vt:lpstr>1994-1997 Allan’s durector second term IAS grows…</vt:lpstr>
    </vt:vector>
  </TitlesOfParts>
  <Company>IAS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Allan Gabriel </dc:title>
  <dc:creator>Jean loup Puget</dc:creator>
  <cp:lastModifiedBy>visiteur</cp:lastModifiedBy>
  <cp:revision>44</cp:revision>
  <dcterms:created xsi:type="dcterms:W3CDTF">2013-06-20T04:35:08Z</dcterms:created>
  <dcterms:modified xsi:type="dcterms:W3CDTF">2013-06-20T12:08:56Z</dcterms:modified>
</cp:coreProperties>
</file>